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5"/>
  </p:notesMasterIdLst>
  <p:sldIdLst>
    <p:sldId id="256" r:id="rId6"/>
    <p:sldId id="271" r:id="rId7"/>
    <p:sldId id="272" r:id="rId8"/>
    <p:sldId id="268" r:id="rId9"/>
    <p:sldId id="269" r:id="rId10"/>
    <p:sldId id="270" r:id="rId11"/>
    <p:sldId id="273" r:id="rId12"/>
    <p:sldId id="284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2" r:id="rId23"/>
    <p:sldId id="267" r:id="rId2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9644"/>
    <a:srgbClr val="007A37"/>
    <a:srgbClr val="008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507" autoAdjust="0"/>
  </p:normalViewPr>
  <p:slideViewPr>
    <p:cSldViewPr>
      <p:cViewPr varScale="1">
        <p:scale>
          <a:sx n="79" d="100"/>
          <a:sy n="79" d="100"/>
        </p:scale>
        <p:origin x="-360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5" rIns="94229" bIns="471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9" tIns="47115" rIns="94229" bIns="47115" rtlCol="0"/>
          <a:lstStyle>
            <a:lvl1pPr algn="r">
              <a:defRPr sz="1200"/>
            </a:lvl1pPr>
          </a:lstStyle>
          <a:p>
            <a:fld id="{F9C8C18E-D60D-4C51-8097-515BF7CFCDA7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4850"/>
            <a:ext cx="626110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5" rIns="94229" bIns="471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4229" tIns="47115" rIns="94229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5" rIns="94229" bIns="471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9" tIns="47115" rIns="94229" bIns="47115" rtlCol="0" anchor="b"/>
          <a:lstStyle>
            <a:lvl1pPr algn="r">
              <a:defRPr sz="1200"/>
            </a:lvl1pPr>
          </a:lstStyle>
          <a:p>
            <a:fld id="{221A1724-EB43-49A2-B74A-FFE4C32E8B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02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81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Deliverable – report to senior staff by the end of the first quarter of the following year (2018 activities reported by end of March 2019)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50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of LR Parks &amp; Rec </a:t>
            </a:r>
            <a:r>
              <a:rPr lang="en-US" dirty="0" err="1"/>
              <a:t>Dept</a:t>
            </a:r>
            <a:r>
              <a:rPr lang="en-US" dirty="0"/>
              <a:t> provided supplies/plants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09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Monthly recycling tip – Ex. plastic straws: the company store ordered stainless steel straws, which sold out in 45 minutes;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91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220 </a:t>
            </a:r>
            <a:r>
              <a:rPr lang="en-US" dirty="0" err="1"/>
              <a:t>lb</a:t>
            </a:r>
            <a:r>
              <a:rPr lang="en-US" dirty="0"/>
              <a:t> recycled to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6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recognition for our efforts in June National Rural Electric Cooperative Association article</a:t>
            </a:r>
          </a:p>
          <a:p>
            <a:r>
              <a:rPr lang="en-US" dirty="0"/>
              <a:t>Expanded article to resurface in AWF fall or winter magazine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2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91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 renewables and gas to continue to grow as coal becomes less favorable; Market forces &amp; growing environmental awareness among consumers have made natural gas and renewable sources a bigger part of the generation mix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5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1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Renewable Energy – move away from dependence on fossil fuels. As oil wells dry up, it will be more expensive to obtain, which will affect the supply chain – food, fuel, consumer goods. Have to explore other means to power our cities, businesses, and cars. Today want to discuss smaller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489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400 metrics narrowed down to 20 issues; fall under one or multiple issues or one or more of the 3 pillars of sustainability = TBLM, considering sustainability across all 3 pillars (people</a:t>
            </a:r>
            <a:r>
              <a:rPr lang="en-US"/>
              <a:t>, planet, profit)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4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Yes/No/Unsure &amp; open response for comments after each question – some asked for more specifics but really looking for overall impressions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13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66% respondents felt the team would be beneficial, 21% unsure, only 13% said no; about 30% disclosed interested in joining team (27)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Responses overwhelmingly diverse; Important to have different perspectives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2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Voluntary – no budget – coop, no pressure from stakeholders – no Sustainability dept. – no GRI reporting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1724-EB43-49A2-B74A-FFE4C32E8BA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2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3744969"/>
            <a:ext cx="12192003" cy="1219200"/>
            <a:chOff x="-2" y="0"/>
            <a:chExt cx="9144002" cy="12192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0"/>
              <a:ext cx="9144000" cy="1219200"/>
            </a:xfrm>
            <a:prstGeom prst="rect">
              <a:avLst/>
            </a:prstGeom>
            <a:gradFill flip="none" rotWithShape="1">
              <a:gsLst>
                <a:gs pos="0">
                  <a:srgbClr val="007A37">
                    <a:shade val="30000"/>
                    <a:satMod val="115000"/>
                  </a:srgbClr>
                </a:gs>
                <a:gs pos="50000">
                  <a:srgbClr val="007A37">
                    <a:shade val="67500"/>
                    <a:satMod val="115000"/>
                  </a:srgbClr>
                </a:gs>
                <a:gs pos="100000">
                  <a:srgbClr val="007A3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2" y="0"/>
              <a:ext cx="9144000" cy="304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4" name="Rectangle 23"/>
          <p:cNvSpPr/>
          <p:nvPr userDrawn="1"/>
        </p:nvSpPr>
        <p:spPr>
          <a:xfrm>
            <a:off x="0" y="4953000"/>
            <a:ext cx="12191997" cy="640080"/>
          </a:xfrm>
          <a:prstGeom prst="rect">
            <a:avLst/>
          </a:prstGeom>
          <a:solidFill>
            <a:srgbClr val="008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6" y="5029200"/>
            <a:ext cx="10363200" cy="4937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6" y="4114800"/>
            <a:ext cx="10363200" cy="7528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0" y="548640"/>
            <a:ext cx="2506751" cy="2506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77" y="548638"/>
            <a:ext cx="2506751" cy="2506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63" y="548639"/>
            <a:ext cx="2506751" cy="2506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56" y="5653747"/>
            <a:ext cx="3659278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3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1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74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30326"/>
            <a:ext cx="5386917" cy="6927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70088"/>
            <a:ext cx="5386917" cy="4278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330326"/>
            <a:ext cx="5389033" cy="6927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70088"/>
            <a:ext cx="5389033" cy="42783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49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9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227C-637F-49ED-B525-7972C73B2B33}" type="datetimeFigureOut">
              <a:rPr lang="en-US" smtClean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D779-B106-4D95-B9A8-A2F9E51B60C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gradFill flip="none" rotWithShape="1">
            <a:gsLst>
              <a:gs pos="0">
                <a:srgbClr val="007A37">
                  <a:shade val="30000"/>
                  <a:satMod val="115000"/>
                </a:srgbClr>
              </a:gs>
              <a:gs pos="50000">
                <a:srgbClr val="007A37">
                  <a:shade val="67500"/>
                  <a:satMod val="115000"/>
                </a:srgbClr>
              </a:gs>
              <a:gs pos="100000">
                <a:srgbClr val="007A3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3" y="0"/>
            <a:ext cx="12192000" cy="304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913120"/>
            <a:ext cx="274445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9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14400" y="5029200"/>
            <a:ext cx="10363200" cy="49376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5,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396" y="4114800"/>
            <a:ext cx="10363200" cy="8382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SUSTAINABILITY STRATEGIES AT AECC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Casey Shepard</a:t>
            </a:r>
          </a:p>
        </p:txBody>
      </p:sp>
    </p:spTree>
    <p:extLst>
      <p:ext uri="{BB962C8B-B14F-4D97-AF65-F5344CB8AC3E}">
        <p14:creationId xmlns:p14="http://schemas.microsoft.com/office/powerpoint/2010/main" val="56653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D23C8-565E-4163-B43D-C253335D8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FIRST MEETING AGENDA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674945-0C74-435C-9C5E-063177A29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7620000" cy="54864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Welcome, Introductions, Background, Current Status</a:t>
            </a:r>
          </a:p>
          <a:p>
            <a:pPr lvl="1"/>
            <a:r>
              <a:rPr lang="en-US" sz="2400" dirty="0"/>
              <a:t>EV charging stations were recently installed</a:t>
            </a:r>
          </a:p>
          <a:p>
            <a:pPr lvl="1"/>
            <a:r>
              <a:rPr lang="en-US" sz="2400" dirty="0"/>
              <a:t>Building &amp; Grounds acquiring recycling dumpster</a:t>
            </a:r>
          </a:p>
          <a:p>
            <a:pPr lvl="2"/>
            <a:r>
              <a:rPr lang="en-US" sz="2000" dirty="0"/>
              <a:t>First team initiative: champion launch of new recycling program</a:t>
            </a:r>
          </a:p>
          <a:p>
            <a:r>
              <a:rPr lang="en-US" sz="2800" dirty="0"/>
              <a:t>Sustainability Team Development</a:t>
            </a:r>
          </a:p>
          <a:p>
            <a:pPr lvl="1"/>
            <a:r>
              <a:rPr lang="en-US" sz="2400" dirty="0"/>
              <a:t>Discuss a team name: Cooperative Green Team</a:t>
            </a:r>
          </a:p>
          <a:p>
            <a:pPr lvl="1"/>
            <a:r>
              <a:rPr lang="en-US" sz="2400" dirty="0"/>
              <a:t>Obtain input to develop a Team Charter </a:t>
            </a:r>
          </a:p>
          <a:p>
            <a:pPr lvl="2"/>
            <a:r>
              <a:rPr lang="en-US" sz="2100" dirty="0"/>
              <a:t>What is our mission? Purpose? Goals? Deliverables? </a:t>
            </a:r>
          </a:p>
          <a:p>
            <a:pPr lvl="1"/>
            <a:r>
              <a:rPr lang="en-US" sz="2400" dirty="0"/>
              <a:t>Perhaps discuss Bylaws</a:t>
            </a:r>
          </a:p>
          <a:p>
            <a:pPr lvl="2"/>
            <a:r>
              <a:rPr lang="en-US" sz="2100" dirty="0"/>
              <a:t>Membership guidelines? Officers? Duties?</a:t>
            </a:r>
          </a:p>
          <a:p>
            <a:r>
              <a:rPr lang="en-US" sz="2800" dirty="0"/>
              <a:t>Discuss Potential Initiatives</a:t>
            </a:r>
          </a:p>
          <a:p>
            <a:pPr lvl="1"/>
            <a:r>
              <a:rPr lang="en-US" sz="2400" dirty="0"/>
              <a:t>Low- or no-cost</a:t>
            </a:r>
          </a:p>
          <a:p>
            <a:r>
              <a:rPr lang="en-US" sz="2800" dirty="0"/>
              <a:t>Feedback: What Role Do YOU Want to Play?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84E49C-E222-415A-9CB0-D671125AE8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7" r="1246" b="16606"/>
          <a:stretch/>
        </p:blipFill>
        <p:spPr>
          <a:xfrm>
            <a:off x="8305800" y="1295400"/>
            <a:ext cx="37598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4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91C246-9E60-4E02-93AD-1A1E7BDF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CHARTER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F176A-4349-44BF-BC37-10FDC496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744200" cy="5181600"/>
          </a:xfrm>
        </p:spPr>
        <p:txBody>
          <a:bodyPr>
            <a:normAutofit/>
          </a:bodyPr>
          <a:lstStyle/>
          <a:p>
            <a:r>
              <a:rPr lang="en-US" dirty="0"/>
              <a:t>What is a green team?</a:t>
            </a:r>
          </a:p>
          <a:p>
            <a:pPr lvl="1"/>
            <a:r>
              <a:rPr lang="en-US" dirty="0"/>
              <a:t>Group of employees who have committed to:</a:t>
            </a:r>
          </a:p>
          <a:p>
            <a:pPr lvl="2"/>
            <a:r>
              <a:rPr lang="en-US" dirty="0"/>
              <a:t>Reduce the organization’s environmental footprint;</a:t>
            </a:r>
          </a:p>
          <a:p>
            <a:pPr lvl="2"/>
            <a:r>
              <a:rPr lang="en-US" dirty="0"/>
              <a:t>Enlist co-workers as partners in promoting sustainable business practices; </a:t>
            </a:r>
          </a:p>
          <a:p>
            <a:pPr lvl="2"/>
            <a:r>
              <a:rPr lang="en-US" dirty="0"/>
              <a:t>Uphold concern for community; and</a:t>
            </a:r>
          </a:p>
          <a:p>
            <a:pPr lvl="2"/>
            <a:r>
              <a:rPr lang="en-US" dirty="0"/>
              <a:t>Further organizational mission to be reliable, affordable, and responsible.</a:t>
            </a:r>
          </a:p>
          <a:p>
            <a:r>
              <a:rPr lang="en-US" dirty="0"/>
              <a:t>What is our purpose?</a:t>
            </a:r>
          </a:p>
          <a:p>
            <a:pPr lvl="1"/>
            <a:r>
              <a:rPr lang="en-US" dirty="0"/>
              <a:t>Demonstrate leadership in environmental stewardship;</a:t>
            </a:r>
          </a:p>
          <a:p>
            <a:pPr lvl="1"/>
            <a:r>
              <a:rPr lang="en-US" dirty="0"/>
              <a:t>Create and foster a common understanding of green practices; and</a:t>
            </a:r>
          </a:p>
          <a:p>
            <a:pPr lvl="1"/>
            <a:r>
              <a:rPr lang="en-US" dirty="0"/>
              <a:t>Establish, measure, and report goals</a:t>
            </a:r>
          </a:p>
        </p:txBody>
      </p:sp>
    </p:spTree>
    <p:extLst>
      <p:ext uri="{BB962C8B-B14F-4D97-AF65-F5344CB8AC3E}">
        <p14:creationId xmlns:p14="http://schemas.microsoft.com/office/powerpoint/2010/main" val="63416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28FD6-5A8A-46B8-96C2-88F20DD7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76200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CGT “SMART”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EBD2AE-5D1C-4646-A760-B71B70AD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01763"/>
            <a:ext cx="5866818" cy="46519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SMART =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Specific, Measurable, Attainable, Relevant, Timely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200" dirty="0"/>
              <a:t>Increase recycling from 20% to 40-50% of total waste over the next 5 years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Reduce consumption by at least 10% in the areas of waste, energy, water, fuel, and emissions over the next 5 years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Continuously document sustainable metrics to allow comparison of efforts year-to-year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Implement one community-oriented and one workplace-oriented initiative each quarter</a:t>
            </a:r>
          </a:p>
        </p:txBody>
      </p:sp>
      <p:sp>
        <p:nvSpPr>
          <p:cNvPr id="36" name="Freeform: Shape 31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993A83-DEF8-4F04-B307-5BD77C04F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2" r="13878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0394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FEF9EB-9671-45C7-BCC9-65ED70D81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2018 COMMUNITY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063468-9823-453D-96B8-014DFDDA1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34" y="1219200"/>
            <a:ext cx="8153400" cy="4953000"/>
          </a:xfrm>
        </p:spPr>
        <p:txBody>
          <a:bodyPr/>
          <a:lstStyle/>
          <a:p>
            <a:r>
              <a:rPr lang="en-US" dirty="0"/>
              <a:t>Adopted nearby Wakefield Park</a:t>
            </a:r>
          </a:p>
          <a:p>
            <a:pPr lvl="1"/>
            <a:r>
              <a:rPr lang="en-US" dirty="0"/>
              <a:t>Performed monthly cleanups from Mar. – Oct.</a:t>
            </a:r>
          </a:p>
          <a:p>
            <a:pPr lvl="1"/>
            <a:r>
              <a:rPr lang="en-US" dirty="0"/>
              <a:t>Installed and maintain a pollinator-friendly garden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8E9CC0-C7D0-485B-A2A8-8F89EFCEE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53" t="8720" r="60349" b="5600"/>
          <a:stretch/>
        </p:blipFill>
        <p:spPr>
          <a:xfrm rot="5400000">
            <a:off x="3543486" y="4051202"/>
            <a:ext cx="2133601" cy="3022797"/>
          </a:xfrm>
          <a:prstGeom prst="rect">
            <a:avLst/>
          </a:prstGeom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xmlns="" id="{77461D74-7330-4E27-B517-B01AAC06D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5" r="1" b="16504"/>
          <a:stretch/>
        </p:blipFill>
        <p:spPr bwMode="auto">
          <a:xfrm>
            <a:off x="283334" y="2895600"/>
            <a:ext cx="268631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1639C6-F315-49EF-BD6D-293DE699CB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1" b="10145"/>
          <a:stretch/>
        </p:blipFill>
        <p:spPr>
          <a:xfrm>
            <a:off x="8991600" y="3962400"/>
            <a:ext cx="3039446" cy="2810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F52633-4FBC-47A6-AAA6-9ABBC5A3E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8943" b="15790"/>
          <a:stretch/>
        </p:blipFill>
        <p:spPr>
          <a:xfrm>
            <a:off x="6248400" y="2895600"/>
            <a:ext cx="2647824" cy="2929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5E6BA8-3A93-4C5B-9C65-39125BF3DC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12175"/>
          <a:stretch/>
        </p:blipFill>
        <p:spPr>
          <a:xfrm>
            <a:off x="9085783" y="1543456"/>
            <a:ext cx="2851079" cy="20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2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D0215-D7D8-4ADD-8554-F03C24CB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2018 WORKPLACE INITIATIVES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042524-52CB-437E-9F7E-339D3DA34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Workplace</a:t>
            </a:r>
          </a:p>
          <a:p>
            <a:pPr lvl="1"/>
            <a:r>
              <a:rPr lang="en-US" dirty="0"/>
              <a:t>Q1: Recycling Launch &amp; Education</a:t>
            </a:r>
          </a:p>
          <a:p>
            <a:pPr lvl="1"/>
            <a:r>
              <a:rPr lang="en-US" dirty="0"/>
              <a:t>Q2: Pollinator Trivia &amp; Seed Packets</a:t>
            </a:r>
          </a:p>
          <a:p>
            <a:pPr lvl="1"/>
            <a:r>
              <a:rPr lang="en-US" dirty="0"/>
              <a:t>Q3: Water Conservation &amp; Quality</a:t>
            </a:r>
          </a:p>
          <a:p>
            <a:pPr lvl="1"/>
            <a:r>
              <a:rPr lang="en-US" dirty="0"/>
              <a:t>Q4: Promote Reusables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7A2877-2B2A-4E54-8E3A-A78AAB232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10001"/>
          <a:stretch/>
        </p:blipFill>
        <p:spPr>
          <a:xfrm>
            <a:off x="1018610" y="4140200"/>
            <a:ext cx="3888987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735224-B2C6-454D-8353-585C5D53C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411170"/>
            <a:ext cx="2878763" cy="334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5106A0-FD3D-42DF-8649-8B89FDF00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394" y="1447800"/>
            <a:ext cx="2056190" cy="2438400"/>
          </a:xfrm>
          <a:prstGeom prst="rect">
            <a:avLst/>
          </a:prstGeom>
        </p:spPr>
      </p:pic>
      <p:pic>
        <p:nvPicPr>
          <p:cNvPr id="1026" name="Picture 1" descr="cid:image003.jpg@01D3D596.2E1DEC40">
            <a:extLst>
              <a:ext uri="{FF2B5EF4-FFF2-40B4-BE49-F238E27FC236}">
                <a16:creationId xmlns:a16="http://schemas.microsoft.com/office/drawing/2014/main" xmlns="" id="{868A0C90-1E1E-4F4B-8E9B-92B5AC65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480"/>
          <a:stretch/>
        </p:blipFill>
        <p:spPr bwMode="auto">
          <a:xfrm>
            <a:off x="5316606" y="3479800"/>
            <a:ext cx="15587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54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345AA-6725-44EC-8557-0589AB7A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SUPPLEMENTAL TOPICS &amp;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ED5DEB-DF4E-447B-8CFD-8198EA2DE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953000"/>
          </a:xfrm>
        </p:spPr>
        <p:txBody>
          <a:bodyPr/>
          <a:lstStyle/>
          <a:p>
            <a:r>
              <a:rPr lang="en-US" dirty="0"/>
              <a:t>World Water Day – March 22</a:t>
            </a:r>
          </a:p>
          <a:p>
            <a:r>
              <a:rPr lang="en-US" dirty="0"/>
              <a:t>Earth Day – April 22</a:t>
            </a:r>
          </a:p>
          <a:p>
            <a:r>
              <a:rPr lang="en-US" dirty="0"/>
              <a:t>E-waste recycling event – 300 lbs. to Goodwill</a:t>
            </a:r>
          </a:p>
          <a:p>
            <a:r>
              <a:rPr lang="en-US" dirty="0"/>
              <a:t>KLRB Great Arkansas Cleanup – September 8</a:t>
            </a:r>
          </a:p>
          <a:p>
            <a:r>
              <a:rPr lang="en-US" dirty="0"/>
              <a:t>Recruitment video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A1A83C-741C-4201-9E05-B1287F1E2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31370"/>
            <a:ext cx="4114800" cy="269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3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D83199-1D11-4851-AE8F-A71C6513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NATIONAL RECOGNITION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A3D3EE1-25B8-4858-A5B6-C74642881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028" t="8889" r="14583" b="6666"/>
          <a:stretch/>
        </p:blipFill>
        <p:spPr>
          <a:xfrm>
            <a:off x="3276600" y="12192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27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41361-7AD3-4619-81BB-F234EF37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05383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/>
              <a:t>IN THE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4F6C7-B0D2-424A-A31A-F7D163F22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04" y="1620648"/>
            <a:ext cx="6332913" cy="500875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Campus pollinator plot</a:t>
            </a:r>
          </a:p>
          <a:p>
            <a:r>
              <a:rPr lang="en-US" sz="2400" dirty="0"/>
              <a:t>Native gardening project with nearby elementary school</a:t>
            </a:r>
          </a:p>
          <a:p>
            <a:r>
              <a:rPr lang="en-US" sz="2400" dirty="0"/>
              <a:t>Community garden</a:t>
            </a:r>
          </a:p>
          <a:p>
            <a:r>
              <a:rPr lang="en-US" sz="2400" dirty="0"/>
              <a:t>Survey campus to determine 2019 initiatives</a:t>
            </a:r>
          </a:p>
          <a:p>
            <a:pPr lvl="1"/>
            <a:r>
              <a:rPr lang="en-US" sz="2400" dirty="0"/>
              <a:t>Revisit pollinators</a:t>
            </a:r>
          </a:p>
          <a:p>
            <a:pPr lvl="1"/>
            <a:r>
              <a:rPr lang="en-US" sz="2400" dirty="0"/>
              <a:t>Rideshare promotion</a:t>
            </a:r>
          </a:p>
          <a:p>
            <a:pPr lvl="1"/>
            <a:r>
              <a:rPr lang="en-US" sz="2400" dirty="0"/>
              <a:t>Stormwater</a:t>
            </a:r>
          </a:p>
          <a:p>
            <a:pPr lvl="1"/>
            <a:r>
              <a:rPr lang="en-US" sz="2400" dirty="0"/>
              <a:t>Energy conservation</a:t>
            </a:r>
          </a:p>
          <a:p>
            <a:pPr lvl="1"/>
            <a:r>
              <a:rPr lang="en-US" sz="2400" dirty="0"/>
              <a:t>Print Free Friday</a:t>
            </a:r>
          </a:p>
          <a:p>
            <a:pPr lvl="1"/>
            <a:r>
              <a:rPr lang="en-US" sz="2400" dirty="0"/>
              <a:t>Photo contest on Sustainability with grand prize</a:t>
            </a:r>
          </a:p>
          <a:p>
            <a:pPr lvl="1"/>
            <a:endParaRPr lang="en-US" sz="2400" dirty="0"/>
          </a:p>
        </p:txBody>
      </p:sp>
      <p:sp>
        <p:nvSpPr>
          <p:cNvPr id="1028" name="Freeform 49">
            <a:extLst>
              <a:ext uri="{FF2B5EF4-FFF2-40B4-BE49-F238E27FC236}">
                <a16:creationId xmlns:a16="http://schemas.microsoft.com/office/drawing/2014/main" xmlns="" id="{EF9B8DF2-C3F5-49A2-94D2-F7B65A0F1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ildflowers, Pollinator Mix - Burpee">
            <a:extLst>
              <a:ext uri="{FF2B5EF4-FFF2-40B4-BE49-F238E27FC236}">
                <a16:creationId xmlns:a16="http://schemas.microsoft.com/office/drawing/2014/main" xmlns="" id="{90467BA7-2144-4543-8789-B50AF3381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r="3" b="3"/>
          <a:stretch/>
        </p:blipFill>
        <p:spPr bwMode="auto"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23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D2A72-CAB4-4074-82DA-BD1DB4FA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KEYS TO SUCCEED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F8FA76-31E2-45E2-9205-799394C07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1600200"/>
            <a:ext cx="5943600" cy="4876800"/>
          </a:xfrm>
        </p:spPr>
        <p:txBody>
          <a:bodyPr>
            <a:normAutofit/>
          </a:bodyPr>
          <a:lstStyle/>
          <a:p>
            <a:r>
              <a:rPr lang="en-US" dirty="0"/>
              <a:t>Engage with your audience and survey their interests</a:t>
            </a:r>
          </a:p>
          <a:p>
            <a:r>
              <a:rPr lang="en-US" dirty="0"/>
              <a:t>Be flexible</a:t>
            </a:r>
          </a:p>
          <a:p>
            <a:r>
              <a:rPr lang="en-US" dirty="0"/>
              <a:t>Don’t try to do too much too quickly</a:t>
            </a:r>
          </a:p>
          <a:p>
            <a:r>
              <a:rPr lang="en-US" dirty="0"/>
              <a:t>Keep it simple and clear</a:t>
            </a:r>
          </a:p>
          <a:p>
            <a:r>
              <a:rPr lang="en-US" dirty="0"/>
              <a:t>Provide positive reinforcement</a:t>
            </a:r>
          </a:p>
          <a:p>
            <a:r>
              <a:rPr lang="en-US" dirty="0"/>
              <a:t>KEEP GOING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C65DF6-3E02-43DD-B6A9-84D703F24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517284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5187582-7C49-45CC-BAFA-4211D04D4030}"/>
              </a:ext>
            </a:extLst>
          </p:cNvPr>
          <p:cNvSpPr txBox="1"/>
          <p:nvPr/>
        </p:nvSpPr>
        <p:spPr>
          <a:xfrm>
            <a:off x="2590800" y="1676400"/>
            <a:ext cx="6210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THANK YOU!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Casey Shepard</a:t>
            </a:r>
          </a:p>
          <a:p>
            <a:pPr algn="ctr"/>
            <a:r>
              <a:rPr lang="en-US" sz="4000" b="1" dirty="0"/>
              <a:t>501-570-2102</a:t>
            </a:r>
          </a:p>
          <a:p>
            <a:pPr algn="ctr"/>
            <a:r>
              <a:rPr lang="en-US" sz="4000" b="1" dirty="0"/>
              <a:t>casey.shepard@aecc.com</a:t>
            </a:r>
          </a:p>
        </p:txBody>
      </p:sp>
    </p:spTree>
    <p:extLst>
      <p:ext uri="{BB962C8B-B14F-4D97-AF65-F5344CB8AC3E}">
        <p14:creationId xmlns:p14="http://schemas.microsoft.com/office/powerpoint/2010/main" val="41348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54F83-814A-4CBC-A651-965D0398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BRIEF OVERVIEW OF AECC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968BB2-5014-4994-B178-533D689EA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599"/>
            <a:ext cx="7126705" cy="3962401"/>
          </a:xfrm>
        </p:spPr>
        <p:txBody>
          <a:bodyPr>
            <a:normAutofit/>
          </a:bodyPr>
          <a:lstStyle/>
          <a:p>
            <a:r>
              <a:rPr lang="en-US" dirty="0"/>
              <a:t>One of top generation and transmission cooperatives in U.S.</a:t>
            </a:r>
          </a:p>
          <a:p>
            <a:r>
              <a:rPr lang="en-US" dirty="0"/>
              <a:t>Owned by 17 distribution cooperatives</a:t>
            </a:r>
          </a:p>
          <a:p>
            <a:r>
              <a:rPr lang="en-US" dirty="0"/>
              <a:t>Provide electricity to 500,000 homes, businesses, farms</a:t>
            </a:r>
          </a:p>
          <a:p>
            <a:pPr lvl="1"/>
            <a:r>
              <a:rPr lang="en-US" dirty="0"/>
              <a:t>74 counties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9EF043-5B4C-48DB-B598-49455FEDB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0" t="21420" r="23860" b="32028"/>
          <a:stretch/>
        </p:blipFill>
        <p:spPr>
          <a:xfrm>
            <a:off x="7736305" y="1447800"/>
            <a:ext cx="4280916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2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DDE6D-E539-49A3-86A1-E073D0AA7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2017 CAPACITY BREAKDOWN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63034FA-E064-452A-A0F9-035A8500A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5334" t="39287" r="10417" b="10200"/>
          <a:stretch/>
        </p:blipFill>
        <p:spPr>
          <a:xfrm>
            <a:off x="685800" y="2133600"/>
            <a:ext cx="6347459" cy="41317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46F25C-1C42-43FD-885D-2E3100EADA63}"/>
              </a:ext>
            </a:extLst>
          </p:cNvPr>
          <p:cNvSpPr/>
          <p:nvPr/>
        </p:nvSpPr>
        <p:spPr>
          <a:xfrm>
            <a:off x="5125452" y="2209800"/>
            <a:ext cx="1831607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Total = 4,287 MW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BF7D3A-AFE4-4C89-A883-A2DE733A07B8}"/>
              </a:ext>
            </a:extLst>
          </p:cNvPr>
          <p:cNvSpPr txBox="1"/>
          <p:nvPr/>
        </p:nvSpPr>
        <p:spPr>
          <a:xfrm>
            <a:off x="8153400" y="28956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Natural Gas  	= 47%</a:t>
            </a:r>
          </a:p>
          <a:p>
            <a:r>
              <a:rPr lang="en-US" sz="2400" dirty="0"/>
              <a:t>Coal	    	= 35.4%</a:t>
            </a:r>
          </a:p>
          <a:p>
            <a:r>
              <a:rPr lang="en-US" sz="2400" dirty="0"/>
              <a:t>Hydropower 	= 8.4%</a:t>
            </a:r>
          </a:p>
          <a:p>
            <a:r>
              <a:rPr lang="en-US" sz="2400" dirty="0"/>
              <a:t>Wind	      	= 8.7%</a:t>
            </a:r>
          </a:p>
          <a:p>
            <a:r>
              <a:rPr lang="en-US" sz="2400" dirty="0"/>
              <a:t>Solar/Bio  	= 0.5%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CF0D84-5979-4448-A012-0294B4615AA3}"/>
              </a:ext>
            </a:extLst>
          </p:cNvPr>
          <p:cNvSpPr txBox="1"/>
          <p:nvPr/>
        </p:nvSpPr>
        <p:spPr>
          <a:xfrm>
            <a:off x="1481462" y="1378803"/>
            <a:ext cx="3726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Sources of AECC Megawatts</a:t>
            </a:r>
          </a:p>
          <a:p>
            <a:pPr algn="ctr"/>
            <a:r>
              <a:rPr lang="en-US" sz="2400" b="1" dirty="0"/>
              <a:t>Capacity in 2017</a:t>
            </a:r>
          </a:p>
        </p:txBody>
      </p:sp>
    </p:spTree>
    <p:extLst>
      <p:ext uri="{BB962C8B-B14F-4D97-AF65-F5344CB8AC3E}">
        <p14:creationId xmlns:p14="http://schemas.microsoft.com/office/powerpoint/2010/main" val="404183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33F411-05E2-4A95-9F7B-A674117E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43" y="738619"/>
            <a:ext cx="6234040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WHAT IS SUSTAINABILITY?</a:t>
            </a: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xmlns="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D63806-7B6B-4D86-B560-8588EB530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630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040B93-D936-4A95-AA6F-FCFDF94C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000000"/>
                </a:solidFill>
              </a:rPr>
              <a:t>“To create or maintain conditions under which humans and nature can exist in productive harmony to support present and future generations.” – U.S. EPA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5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352B5-FFD4-405C-8A24-19719FEE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EXAMPLES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D8CA9F-311C-4471-9498-BB6FBCB98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92467"/>
            <a:ext cx="4876800" cy="2169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CA3581-9FC5-46E4-A96B-E58419958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12" y="1374164"/>
            <a:ext cx="5102088" cy="213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5348C1-5179-436B-ADF5-809CBC1AB6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24230" b="16183"/>
          <a:stretch/>
        </p:blipFill>
        <p:spPr>
          <a:xfrm>
            <a:off x="1451999" y="3886200"/>
            <a:ext cx="4415401" cy="2175374"/>
          </a:xfrm>
          <a:prstGeom prst="rect">
            <a:avLst/>
          </a:prstGeom>
        </p:spPr>
      </p:pic>
      <p:pic>
        <p:nvPicPr>
          <p:cNvPr id="1026" name="Picture 2" descr="Baltimore County puts temporary halt to large solar fields ...">
            <a:extLst>
              <a:ext uri="{FF2B5EF4-FFF2-40B4-BE49-F238E27FC236}">
                <a16:creationId xmlns:a16="http://schemas.microsoft.com/office/drawing/2014/main" xmlns="" id="{799A6909-478E-4C56-8B21-72C57475D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9" b="4248"/>
          <a:stretch/>
        </p:blipFill>
        <p:spPr bwMode="auto">
          <a:xfrm>
            <a:off x="1451999" y="1285914"/>
            <a:ext cx="4415401" cy="23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93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0DBBF7-7163-46AC-B772-4F810E54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TRIPLE BOTTOM LINE MINDSET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xmlns="" id="{8F4859BC-FBF4-48AB-9329-CBCD00A1CC21}"/>
              </a:ext>
            </a:extLst>
          </p:cNvPr>
          <p:cNvPicPr>
            <a:picLocks noGrp="1"/>
          </p:cNvPicPr>
          <p:nvPr>
            <p:ph sz="half" idx="4294967295"/>
          </p:nvPr>
        </p:nvPicPr>
        <p:blipFill rotWithShape="1">
          <a:blip r:embed="rId3"/>
          <a:srcRect l="60767" t="30491" r="11436" b="18159"/>
          <a:stretch/>
        </p:blipFill>
        <p:spPr bwMode="auto">
          <a:xfrm>
            <a:off x="1600200" y="1371600"/>
            <a:ext cx="8382000" cy="54102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629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F17BB3-9D87-44C5-872E-CAC6C9A2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GET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D8550C-D982-498E-AB7A-B784520BD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and foremost – </a:t>
            </a:r>
            <a:r>
              <a:rPr lang="en-US" u="sng" dirty="0"/>
              <a:t>must</a:t>
            </a:r>
            <a:r>
              <a:rPr lang="en-US" dirty="0"/>
              <a:t> obtain executive support</a:t>
            </a:r>
          </a:p>
          <a:p>
            <a:r>
              <a:rPr lang="en-US" dirty="0"/>
              <a:t>3-question survey to campus to gauge interest</a:t>
            </a:r>
          </a:p>
          <a:p>
            <a:pPr lvl="1"/>
            <a:r>
              <a:rPr lang="en-US" dirty="0"/>
              <a:t>Do you think a Sustainability Team would be beneficial to the organization?</a:t>
            </a:r>
          </a:p>
          <a:p>
            <a:pPr lvl="1"/>
            <a:r>
              <a:rPr lang="en-US" dirty="0"/>
              <a:t>Would you be interested in joining a team that implements sustainable workplace and community initiatives?</a:t>
            </a:r>
          </a:p>
          <a:p>
            <a:pPr lvl="1"/>
            <a:r>
              <a:rPr lang="en-US" dirty="0"/>
              <a:t>If so, could you commit one hour per month for a team meeting?</a:t>
            </a:r>
          </a:p>
          <a:p>
            <a:pPr lvl="2"/>
            <a:r>
              <a:rPr lang="en-US" dirty="0"/>
              <a:t>Disclose name</a:t>
            </a:r>
          </a:p>
          <a:p>
            <a:r>
              <a:rPr lang="en-US" dirty="0"/>
              <a:t>Review results with executive sponsor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1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50DBBD-B6CE-48AD-A621-A0C05D34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SURVEY RESULTS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E58945-DB82-4DBF-8157-614896EE8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0" t="20000" r="12500" b="50000"/>
          <a:stretch/>
        </p:blipFill>
        <p:spPr>
          <a:xfrm>
            <a:off x="2019300" y="1752600"/>
            <a:ext cx="81534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80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1F5790-3A49-42DB-8CB5-705CC4541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73E91-AA6E-4A19-98A1-AA7D9033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r>
              <a:rPr lang="en-US" sz="3300" dirty="0"/>
              <a:t>BUILDING A SUSTAINABILITY TEAM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C90A73-900A-488B-A3B7-E93438FD6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48" y="3787650"/>
            <a:ext cx="5483772" cy="261983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Start small but aim big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Must be multi-departmental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Engineering, Building &amp; Grounds, Records, Accounting, IT, Safety, Legal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Select potential teammates with sponsor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Email invitation to join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Email uninvited respondents to thank for their support and keep in mind for future initiatives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Set up first team meeting!</a:t>
            </a:r>
          </a:p>
        </p:txBody>
      </p:sp>
    </p:spTree>
    <p:extLst>
      <p:ext uri="{BB962C8B-B14F-4D97-AF65-F5344CB8AC3E}">
        <p14:creationId xmlns:p14="http://schemas.microsoft.com/office/powerpoint/2010/main" val="269133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2017 Records Information Month Kick Off Presentation" id="{47EA5701-F727-41B1-8527-3DC60D434EE1}" vid="{3B0E206B-CD0B-4900-9365-7AD905BCC6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000A82E2A7A1BB44ACB8E48E544F0E9A" ma:contentTypeVersion="0" ma:contentTypeDescription="Upload an image." ma:contentTypeScope="" ma:versionID="62c4f049dc219dcd8a4729b28ba60c00">
  <xsd:schema xmlns:xsd="http://www.w3.org/2001/XMLSchema" xmlns:xs="http://www.w3.org/2001/XMLSchema" xmlns:p="http://schemas.microsoft.com/office/2006/metadata/properties" xmlns:ns1="http://schemas.microsoft.com/sharepoint/v3" xmlns:ns2="26637DED-120A-4110-B0F5-5A6CA071B57F" xmlns:ns3="http://schemas.microsoft.com/sharepoint/v3/fields" xmlns:ns4="9dfee0e9-8b14-422e-9805-15f89f688496" targetNamespace="http://schemas.microsoft.com/office/2006/metadata/properties" ma:root="true" ma:fieldsID="4b612470981a7adb22fb1847eafac91b" ns1:_="" ns2:_="" ns3:_="" ns4:_="">
    <xsd:import namespace="http://schemas.microsoft.com/sharepoint/v3"/>
    <xsd:import namespace="26637DED-120A-4110-B0F5-5A6CA071B57F"/>
    <xsd:import namespace="http://schemas.microsoft.com/sharepoint/v3/fields"/>
    <xsd:import namespace="9dfee0e9-8b14-422e-9805-15f89f688496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637DED-120A-4110-B0F5-5A6CA071B57F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ee0e9-8b14-422e-9805-15f89f688496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dfee0e9-8b14-422e-9805-15f89f688496">SQFWUMTFMNEF-16-132</_dlc_DocId>
    <_dlc_DocIdUrl xmlns="9dfee0e9-8b14-422e-9805-15f89f688496">
      <Url>http://share.aecc.com/_layouts/DocIdRedir.aspx?ID=SQFWUMTFMNEF-16-132</Url>
      <Description>SQFWUMTFMNEF-16-132</Description>
    </_dlc_DocIdUrl>
    <ImageCreateDate xmlns="26637DED-120A-4110-B0F5-5A6CA071B57F" xsi:nil="true"/>
    <wic_System_Copyright xmlns="http://schemas.microsoft.com/sharepoint/v3/fields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8EF4FC-D853-4307-BF14-456A8FC6321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CBDAC9E-380B-476E-9027-05A3C4FFA2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6637DED-120A-4110-B0F5-5A6CA071B57F"/>
    <ds:schemaRef ds:uri="http://schemas.microsoft.com/sharepoint/v3/fields"/>
    <ds:schemaRef ds:uri="9dfee0e9-8b14-422e-9805-15f89f6884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CDA22A-02D1-4412-B5F2-75CE80730251}">
  <ds:schemaRefs>
    <ds:schemaRef ds:uri="26637DED-120A-4110-B0F5-5A6CA071B57F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sharepoint/v3"/>
    <ds:schemaRef ds:uri="9dfee0e9-8b14-422e-9805-15f89f688496"/>
    <ds:schemaRef ds:uri="http://purl.org/dc/dcmitype/"/>
    <ds:schemaRef ds:uri="http://schemas.microsoft.com/office/2006/documentManagement/types"/>
    <ds:schemaRef ds:uri="http://schemas.microsoft.com/sharepoint/v3/fields"/>
    <ds:schemaRef ds:uri="http://purl.org/dc/terms/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9D8850F4-11A2-4A49-953B-19DAE021BB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2017%20Records%20Information%20Month%20Kick%20Off%20Presentation</Template>
  <TotalTime>4129</TotalTime>
  <Words>948</Words>
  <Application>Microsoft Office PowerPoint</Application>
  <PresentationFormat>Custom</PresentationFormat>
  <Paragraphs>140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SUSTAINABILITY STRATEGIES AT AECC Casey Shepard</vt:lpstr>
      <vt:lpstr>BRIEF OVERVIEW OF AECC</vt:lpstr>
      <vt:lpstr>2017 CAPACITY BREAKDOWN</vt:lpstr>
      <vt:lpstr>WHAT IS SUSTAINABILITY?</vt:lpstr>
      <vt:lpstr>EXAMPLES</vt:lpstr>
      <vt:lpstr>TRIPLE BOTTOM LINE MINDSET</vt:lpstr>
      <vt:lpstr>HOW TO GET STARTED</vt:lpstr>
      <vt:lpstr>SURVEY RESULTS</vt:lpstr>
      <vt:lpstr>BUILDING A SUSTAINABILITY TEAM</vt:lpstr>
      <vt:lpstr>FIRST MEETING AGENDA</vt:lpstr>
      <vt:lpstr>CHARTER DEVELOPMENT</vt:lpstr>
      <vt:lpstr>CGT “SMART” GOALS</vt:lpstr>
      <vt:lpstr>2018 COMMUNITY INITIATIVES</vt:lpstr>
      <vt:lpstr>2018 WORKPLACE INITIATIVES</vt:lpstr>
      <vt:lpstr>SUPPLEMENTAL TOPICS &amp; EVENTS</vt:lpstr>
      <vt:lpstr>NATIONAL RECOGNITION</vt:lpstr>
      <vt:lpstr>IN THE WORKS</vt:lpstr>
      <vt:lpstr>KEYS TO SUCCEED</vt:lpstr>
      <vt:lpstr>PowerPoint Presentation</vt:lpstr>
    </vt:vector>
  </TitlesOfParts>
  <Company>AECC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Records Information Month Kick Off</dc:title>
  <dc:creator>Stacy Light</dc:creator>
  <cp:lastModifiedBy>vivian koettel</cp:lastModifiedBy>
  <cp:revision>235</cp:revision>
  <cp:lastPrinted>2018-04-17T21:55:03Z</cp:lastPrinted>
  <dcterms:created xsi:type="dcterms:W3CDTF">2017-04-04T13:27:05Z</dcterms:created>
  <dcterms:modified xsi:type="dcterms:W3CDTF">2018-10-08T21:43:37Z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afa333b9-ff66-46d8-a74b-2f736c3bad1b</vt:lpwstr>
  </property>
  <property fmtid="{D5CDD505-2E9C-101B-9397-08002B2CF9AE}" pid="3" name="ContentTypeId">
    <vt:lpwstr>0x0101009148F5A04DDD49CBA7127AADA5FB792B00AADE34325A8B49CDA8BB4DB53328F21400000A82E2A7A1BB44ACB8E48E544F0E9A</vt:lpwstr>
  </property>
</Properties>
</file>